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3" r:id="rId2"/>
    <p:sldId id="256" r:id="rId3"/>
    <p:sldId id="259" r:id="rId4"/>
    <p:sldId id="295" r:id="rId5"/>
    <p:sldId id="289" r:id="rId6"/>
    <p:sldId id="257" r:id="rId7"/>
    <p:sldId id="291" r:id="rId8"/>
    <p:sldId id="296" r:id="rId9"/>
    <p:sldId id="260" r:id="rId10"/>
    <p:sldId id="292" r:id="rId11"/>
    <p:sldId id="275" r:id="rId12"/>
    <p:sldId id="297" r:id="rId13"/>
    <p:sldId id="265" r:id="rId14"/>
    <p:sldId id="290" r:id="rId15"/>
    <p:sldId id="308" r:id="rId16"/>
    <p:sldId id="271" r:id="rId17"/>
    <p:sldId id="284" r:id="rId18"/>
    <p:sldId id="298" r:id="rId19"/>
    <p:sldId id="272" r:id="rId20"/>
    <p:sldId id="264" r:id="rId21"/>
    <p:sldId id="263" r:id="rId22"/>
    <p:sldId id="285" r:id="rId23"/>
    <p:sldId id="278" r:id="rId24"/>
    <p:sldId id="262" r:id="rId25"/>
    <p:sldId id="300" r:id="rId26"/>
    <p:sldId id="287" r:id="rId27"/>
    <p:sldId id="261" r:id="rId28"/>
    <p:sldId id="266" r:id="rId29"/>
    <p:sldId id="301" r:id="rId30"/>
    <p:sldId id="270" r:id="rId31"/>
    <p:sldId id="269" r:id="rId32"/>
    <p:sldId id="305" r:id="rId33"/>
    <p:sldId id="288" r:id="rId34"/>
    <p:sldId id="276" r:id="rId35"/>
    <p:sldId id="304" r:id="rId36"/>
    <p:sldId id="309" r:id="rId37"/>
    <p:sldId id="281" r:id="rId38"/>
    <p:sldId id="273" r:id="rId39"/>
    <p:sldId id="282" r:id="rId40"/>
    <p:sldId id="303" r:id="rId41"/>
    <p:sldId id="267" r:id="rId42"/>
    <p:sldId id="283" r:id="rId43"/>
    <p:sldId id="302" r:id="rId44"/>
    <p:sldId id="280" r:id="rId45"/>
    <p:sldId id="277" r:id="rId46"/>
    <p:sldId id="306" r:id="rId47"/>
    <p:sldId id="310" r:id="rId48"/>
    <p:sldId id="307" r:id="rId4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BAFC995F-71D3-4F58-980B-CF02F356C8C3}">
          <p14:sldIdLst>
            <p14:sldId id="293"/>
            <p14:sldId id="256"/>
            <p14:sldId id="259"/>
            <p14:sldId id="295"/>
            <p14:sldId id="289"/>
            <p14:sldId id="257"/>
            <p14:sldId id="291"/>
            <p14:sldId id="296"/>
            <p14:sldId id="260"/>
            <p14:sldId id="292"/>
            <p14:sldId id="275"/>
            <p14:sldId id="297"/>
            <p14:sldId id="265"/>
            <p14:sldId id="290"/>
            <p14:sldId id="308"/>
            <p14:sldId id="271"/>
            <p14:sldId id="284"/>
            <p14:sldId id="298"/>
            <p14:sldId id="272"/>
            <p14:sldId id="264"/>
            <p14:sldId id="263"/>
            <p14:sldId id="285"/>
            <p14:sldId id="278"/>
            <p14:sldId id="262"/>
            <p14:sldId id="300"/>
            <p14:sldId id="287"/>
            <p14:sldId id="261"/>
            <p14:sldId id="266"/>
            <p14:sldId id="301"/>
            <p14:sldId id="270"/>
            <p14:sldId id="269"/>
            <p14:sldId id="305"/>
            <p14:sldId id="288"/>
            <p14:sldId id="276"/>
            <p14:sldId id="304"/>
            <p14:sldId id="309"/>
            <p14:sldId id="281"/>
            <p14:sldId id="273"/>
            <p14:sldId id="282"/>
            <p14:sldId id="303"/>
            <p14:sldId id="267"/>
            <p14:sldId id="283"/>
            <p14:sldId id="302"/>
            <p14:sldId id="280"/>
            <p14:sldId id="277"/>
            <p14:sldId id="306"/>
            <p14:sldId id="310"/>
            <p14:sldId id="30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1A0A"/>
    <a:srgbClr val="0093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 autoAdjust="0"/>
  </p:normalViewPr>
  <p:slideViewPr>
    <p:cSldViewPr snapToGrid="0">
      <p:cViewPr varScale="1">
        <p:scale>
          <a:sx n="85" d="100"/>
          <a:sy n="85" d="100"/>
        </p:scale>
        <p:origin x="499" y="9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E9F71-CAA2-401A-A729-A00A56863ECB}" type="datetimeFigureOut">
              <a:rPr lang="nl-NL" smtClean="0"/>
              <a:pPr/>
              <a:t>3-1-2020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1D070-F209-4428-BDE3-E6B3E636B282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8764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6000"/>
    </mc:Choice>
    <mc:Fallback>
      <p:transition spd="slow" advTm="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E9F71-CAA2-401A-A729-A00A56863ECB}" type="datetimeFigureOut">
              <a:rPr lang="nl-NL" smtClean="0"/>
              <a:pPr/>
              <a:t>3-1-2020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1D070-F209-4428-BDE3-E6B3E636B282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527704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6000"/>
    </mc:Choice>
    <mc:Fallback>
      <p:transition spd="slow" advTm="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E9F71-CAA2-401A-A729-A00A56863ECB}" type="datetimeFigureOut">
              <a:rPr lang="nl-NL" smtClean="0"/>
              <a:pPr/>
              <a:t>3-1-2020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1D070-F209-4428-BDE3-E6B3E636B282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9319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6000"/>
    </mc:Choice>
    <mc:Fallback>
      <p:transition spd="slow" advTm="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E9F71-CAA2-401A-A729-A00A56863ECB}" type="datetimeFigureOut">
              <a:rPr lang="nl-NL" smtClean="0"/>
              <a:pPr/>
              <a:t>3-1-2020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1D070-F209-4428-BDE3-E6B3E636B282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444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6000"/>
    </mc:Choice>
    <mc:Fallback>
      <p:transition spd="slow"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E9F71-CAA2-401A-A729-A00A56863ECB}" type="datetimeFigureOut">
              <a:rPr lang="nl-NL" smtClean="0"/>
              <a:pPr/>
              <a:t>3-1-2020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1D070-F209-4428-BDE3-E6B3E636B282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7470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6000"/>
    </mc:Choice>
    <mc:Fallback>
      <p:transition spd="slow"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E9F71-CAA2-401A-A729-A00A56863ECB}" type="datetimeFigureOut">
              <a:rPr lang="nl-NL" smtClean="0"/>
              <a:pPr/>
              <a:t>3-1-2020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1D070-F209-4428-BDE3-E6B3E636B282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50672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6000"/>
    </mc:Choice>
    <mc:Fallback>
      <p:transition spd="slow" advTm="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E9F71-CAA2-401A-A729-A00A56863ECB}" type="datetimeFigureOut">
              <a:rPr lang="nl-NL" smtClean="0"/>
              <a:pPr/>
              <a:t>3-1-2020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1D070-F209-4428-BDE3-E6B3E636B282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9337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6000"/>
    </mc:Choice>
    <mc:Fallback>
      <p:transition spd="slow"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E9F71-CAA2-401A-A729-A00A56863ECB}" type="datetimeFigureOut">
              <a:rPr lang="nl-NL" smtClean="0"/>
              <a:pPr/>
              <a:t>3-1-2020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1D070-F209-4428-BDE3-E6B3E636B282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7331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6000"/>
    </mc:Choice>
    <mc:Fallback>
      <p:transition spd="slow" advTm="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E9F71-CAA2-401A-A729-A00A56863ECB}" type="datetimeFigureOut">
              <a:rPr lang="nl-NL" smtClean="0"/>
              <a:pPr/>
              <a:t>3-1-2020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1D070-F209-4428-BDE3-E6B3E636B282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06000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6000"/>
    </mc:Choice>
    <mc:Fallback>
      <p:transition spd="slow" advTm="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E9F71-CAA2-401A-A729-A00A56863ECB}" type="datetimeFigureOut">
              <a:rPr lang="nl-NL" smtClean="0"/>
              <a:pPr/>
              <a:t>3-1-2020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1D070-F209-4428-BDE3-E6B3E636B282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0780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6000"/>
    </mc:Choice>
    <mc:Fallback>
      <p:transition spd="slow" advTm="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E9F71-CAA2-401A-A729-A00A56863ECB}" type="datetimeFigureOut">
              <a:rPr lang="nl-NL" smtClean="0"/>
              <a:pPr/>
              <a:t>3-1-2020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1D070-F209-4428-BDE3-E6B3E636B282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83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6000"/>
    </mc:Choice>
    <mc:Fallback>
      <p:transition spd="slow"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E9F71-CAA2-401A-A729-A00A56863ECB}" type="datetimeFigureOut">
              <a:rPr lang="nl-NL" smtClean="0"/>
              <a:pPr/>
              <a:t>3-1-2020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1D070-F209-4428-BDE3-E6B3E636B282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3868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4000" advTm="6000"/>
    </mc:Choice>
    <mc:Fallback>
      <p:transition spd="slow" advTm="6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r-maastricht.nl/wp-content/uploads/2017/10/pijl.pn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r-maastricht.nl/wp-content/uploads/2017/10/pijl.pn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r-maastricht.nl/wp-content/uploads/2017/10/pijl.png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stickermaster.nl/pijl-stickers/breed-pijl-sticker.html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r-maastricht.nl/wp-content/uploads/2017/10/pijl.png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evalken.muta.nl/previews/2014/5/26/media_243_61116_w600_fit.jpg" TargetMode="External"/><Relationship Id="rId7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hyperlink" Target="http://www.devalken.muta.nl/previews/2017/10/13/media_243_97640_w600_fit.jpg" TargetMode="Externa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24642"/>
          </a:xfrm>
        </p:spPr>
        <p:txBody>
          <a:bodyPr>
            <a:normAutofit/>
          </a:bodyPr>
          <a:lstStyle/>
          <a:p>
            <a:r>
              <a:rPr lang="nl-NL" sz="7200" b="1" dirty="0"/>
              <a:t>BEDANKT FRANK!</a:t>
            </a:r>
            <a:br>
              <a:rPr lang="nl-NL" sz="7200" dirty="0"/>
            </a:br>
            <a:br>
              <a:rPr lang="nl-NL" sz="7200" dirty="0"/>
            </a:br>
            <a:r>
              <a:rPr lang="nl-NL" sz="7200" dirty="0"/>
              <a:t>Van ‘ad interim’ in 2003</a:t>
            </a:r>
            <a:br>
              <a:rPr lang="nl-NL" sz="7200" dirty="0"/>
            </a:br>
            <a:r>
              <a:rPr lang="nl-NL" sz="7200" dirty="0"/>
              <a:t>tot 16 jaar voorzitter</a:t>
            </a:r>
            <a:br>
              <a:rPr lang="nl-NL" sz="7200" dirty="0"/>
            </a:br>
            <a:r>
              <a:rPr lang="nl-NL" sz="7200" dirty="0"/>
              <a:t>van De Valken in 2019!!!</a:t>
            </a:r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508" y="271848"/>
            <a:ext cx="1430156" cy="1430156"/>
          </a:xfrm>
        </p:spPr>
      </p:pic>
      <p:pic>
        <p:nvPicPr>
          <p:cNvPr id="7" name="Avicii - Levels">
            <a:hlinkClick r:id="" action="ppaction://media"/>
            <a:extLst>
              <a:ext uri="{FF2B5EF4-FFF2-40B4-BE49-F238E27FC236}">
                <a16:creationId xmlns:a16="http://schemas.microsoft.com/office/drawing/2014/main" id="{BF0CEA63-2368-4A89-83A9-2C98D8D5C6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5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0837" y="62491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7007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/>
    </mc:Choice>
    <mc:Fallback>
      <p:transition spd="slow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091" y="274568"/>
            <a:ext cx="8411817" cy="6308863"/>
          </a:xfrm>
        </p:spPr>
      </p:pic>
    </p:spTree>
    <p:extLst>
      <p:ext uri="{BB962C8B-B14F-4D97-AF65-F5344CB8AC3E}">
        <p14:creationId xmlns:p14="http://schemas.microsoft.com/office/powerpoint/2010/main" val="502583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/>
    </mc:Choice>
    <mc:Fallback>
      <p:transition spd="slow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67647" y="3431789"/>
            <a:ext cx="10515600" cy="4351338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16386" name="Afbeelding 19" descr="https://www.devalken.com/fotos/2009_05_25/veteran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473" y="959365"/>
            <a:ext cx="7759092" cy="4933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Picture 2" descr="http://www.vr-maastricht.nl/wp-content/uploads/2017/10/pijl-300x300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6789" y="3992577"/>
            <a:ext cx="1113230" cy="11132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8886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/>
    </mc:Choice>
    <mc:Fallback>
      <p:transition spd="slow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24642"/>
          </a:xfrm>
        </p:spPr>
        <p:txBody>
          <a:bodyPr>
            <a:normAutofit fontScale="90000"/>
          </a:bodyPr>
          <a:lstStyle/>
          <a:p>
            <a:pPr algn="ctr"/>
            <a:br>
              <a:rPr lang="nl-NL" sz="8000" dirty="0"/>
            </a:br>
            <a:br>
              <a:rPr lang="nl-NL" sz="8000" dirty="0"/>
            </a:br>
            <a:r>
              <a:rPr lang="nl-NL" sz="8000" dirty="0"/>
              <a:t>Altijd paraat</a:t>
            </a:r>
            <a:br>
              <a:rPr lang="nl-NL" sz="8000" dirty="0"/>
            </a:br>
            <a:r>
              <a:rPr lang="nl-NL" sz="8000" dirty="0"/>
              <a:t>Primus </a:t>
            </a:r>
            <a:r>
              <a:rPr lang="nl-NL" sz="8000" dirty="0" err="1"/>
              <a:t>inter</a:t>
            </a:r>
            <a:r>
              <a:rPr lang="nl-NL" sz="8000" dirty="0"/>
              <a:t> </a:t>
            </a:r>
            <a:r>
              <a:rPr lang="nl-NL" sz="8000" dirty="0" err="1"/>
              <a:t>pares</a:t>
            </a:r>
            <a:br>
              <a:rPr lang="nl-NL" sz="8000" dirty="0"/>
            </a:br>
            <a:r>
              <a:rPr lang="nl-NL" sz="8000" dirty="0"/>
              <a:t>Sterke communicatie</a:t>
            </a:r>
            <a:br>
              <a:rPr lang="nl-NL" sz="8000" dirty="0"/>
            </a:br>
            <a:r>
              <a:rPr lang="nl-NL" sz="8000" dirty="0"/>
              <a:t>Mensgericht</a:t>
            </a:r>
            <a:br>
              <a:rPr lang="nl-NL" sz="8000" dirty="0"/>
            </a:br>
            <a:br>
              <a:rPr lang="nl-NL" sz="8000" dirty="0"/>
            </a:br>
            <a:endParaRPr lang="nl-NL" sz="8000" dirty="0"/>
          </a:p>
        </p:txBody>
      </p:sp>
      <p:pic>
        <p:nvPicPr>
          <p:cNvPr id="3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508" y="271848"/>
            <a:ext cx="1430156" cy="1430156"/>
          </a:xfrm>
        </p:spPr>
      </p:pic>
    </p:spTree>
    <p:extLst>
      <p:ext uri="{BB962C8B-B14F-4D97-AF65-F5344CB8AC3E}">
        <p14:creationId xmlns:p14="http://schemas.microsoft.com/office/powerpoint/2010/main" val="3777685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/>
    </mc:Choice>
    <mc:Fallback>
      <p:transition spd="slow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Afbeelding 5" descr="http://devalken.com/wordpress/wp-content/uploads/2019/11/336be9f5-3a56-44df-82ad-b492ebf000a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886" y="482914"/>
            <a:ext cx="7848228" cy="5892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179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/>
    </mc:Choice>
    <mc:Fallback>
      <p:transition spd="slow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133783"/>
            <a:ext cx="8778240" cy="6590433"/>
          </a:xfrm>
        </p:spPr>
      </p:pic>
    </p:spTree>
    <p:extLst>
      <p:ext uri="{BB962C8B-B14F-4D97-AF65-F5344CB8AC3E}">
        <p14:creationId xmlns:p14="http://schemas.microsoft.com/office/powerpoint/2010/main" val="4252876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/>
    </mc:Choice>
    <mc:Fallback>
      <p:transition spd="slow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24642"/>
          </a:xfrm>
        </p:spPr>
        <p:txBody>
          <a:bodyPr>
            <a:normAutofit fontScale="90000"/>
          </a:bodyPr>
          <a:lstStyle/>
          <a:p>
            <a:br>
              <a:rPr lang="nl-NL" sz="8000" dirty="0"/>
            </a:br>
            <a:br>
              <a:rPr lang="nl-NL" sz="8000" dirty="0"/>
            </a:br>
            <a:r>
              <a:rPr lang="nl-NL" sz="8000" dirty="0"/>
              <a:t>“Nou vooruit, even </a:t>
            </a:r>
            <a:br>
              <a:rPr lang="nl-NL" sz="8000" dirty="0"/>
            </a:br>
            <a:r>
              <a:rPr lang="nl-NL" sz="8000" dirty="0"/>
              <a:t>een klein </a:t>
            </a:r>
            <a:r>
              <a:rPr lang="nl-NL" sz="8000" b="1" i="1" dirty="0"/>
              <a:t>poppenpilsje</a:t>
            </a:r>
            <a:r>
              <a:rPr lang="nl-NL" sz="8000" dirty="0"/>
              <a:t>, </a:t>
            </a:r>
            <a:br>
              <a:rPr lang="nl-NL" sz="8000" dirty="0"/>
            </a:br>
            <a:r>
              <a:rPr lang="nl-NL" sz="8000" dirty="0"/>
              <a:t>op deze belangrijke dag voor De Valken…”</a:t>
            </a:r>
            <a:br>
              <a:rPr lang="nl-NL" sz="8000" dirty="0"/>
            </a:br>
            <a:br>
              <a:rPr lang="nl-NL" sz="8000" dirty="0"/>
            </a:br>
            <a:endParaRPr lang="nl-NL" sz="8000" dirty="0"/>
          </a:p>
        </p:txBody>
      </p:sp>
      <p:pic>
        <p:nvPicPr>
          <p:cNvPr id="3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508" y="271848"/>
            <a:ext cx="1430156" cy="1430156"/>
          </a:xfrm>
        </p:spPr>
      </p:pic>
    </p:spTree>
    <p:extLst>
      <p:ext uri="{BB962C8B-B14F-4D97-AF65-F5344CB8AC3E}">
        <p14:creationId xmlns:p14="http://schemas.microsoft.com/office/powerpoint/2010/main" val="2427539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/>
    </mc:Choice>
    <mc:Fallback>
      <p:transition spd="slow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183835" y="2899051"/>
            <a:ext cx="10515600" cy="4351338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13314" name="imagelarge" descr="https://www.beeldbanksuydercogge.nl/beeldbank/large/01/01679-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027" y="397796"/>
            <a:ext cx="9009946" cy="6062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2" descr="http://www.vr-maastricht.nl/wp-content/uploads/2017/10/pijl-300x300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9578" y="2320558"/>
            <a:ext cx="2857500" cy="2857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8033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/>
    </mc:Choice>
    <mc:Fallback>
      <p:transition spd="slow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devalken.com/fotos/2013_11_04/jvg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42" y="164757"/>
            <a:ext cx="8740715" cy="652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522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/>
    </mc:Choice>
    <mc:Fallback>
      <p:transition spd="slow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24642"/>
          </a:xfrm>
        </p:spPr>
        <p:txBody>
          <a:bodyPr>
            <a:normAutofit fontScale="90000"/>
          </a:bodyPr>
          <a:lstStyle/>
          <a:p>
            <a:br>
              <a:rPr lang="nl-NL" sz="8000" dirty="0"/>
            </a:br>
            <a:br>
              <a:rPr lang="nl-NL" sz="8000" dirty="0"/>
            </a:br>
            <a:br>
              <a:rPr lang="nl-NL" sz="8000" dirty="0"/>
            </a:br>
            <a:r>
              <a:rPr lang="nl-NL" sz="8000" dirty="0"/>
              <a:t>Financieel een topper</a:t>
            </a:r>
            <a:br>
              <a:rPr lang="nl-NL" sz="8000" dirty="0"/>
            </a:br>
            <a:br>
              <a:rPr lang="nl-NL" sz="8000" dirty="0"/>
            </a:br>
            <a:r>
              <a:rPr lang="nl-NL" sz="8000" dirty="0"/>
              <a:t>Gezelligheid voorop</a:t>
            </a:r>
            <a:br>
              <a:rPr lang="nl-NL" sz="8000" dirty="0"/>
            </a:br>
            <a:br>
              <a:rPr lang="nl-NL" sz="8000" dirty="0"/>
            </a:br>
            <a:r>
              <a:rPr lang="nl-NL" sz="8000" dirty="0"/>
              <a:t>Valkenman in hart en nieren</a:t>
            </a:r>
            <a:br>
              <a:rPr lang="nl-NL" sz="8000" dirty="0"/>
            </a:br>
            <a:br>
              <a:rPr lang="nl-NL" sz="8000" dirty="0"/>
            </a:br>
            <a:br>
              <a:rPr lang="nl-NL" sz="8000" dirty="0"/>
            </a:br>
            <a:endParaRPr lang="nl-NL" sz="8000" dirty="0"/>
          </a:p>
        </p:txBody>
      </p:sp>
      <p:pic>
        <p:nvPicPr>
          <p:cNvPr id="3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508" y="271848"/>
            <a:ext cx="1430156" cy="1430156"/>
          </a:xfrm>
        </p:spPr>
      </p:pic>
    </p:spTree>
    <p:extLst>
      <p:ext uri="{BB962C8B-B14F-4D97-AF65-F5344CB8AC3E}">
        <p14:creationId xmlns:p14="http://schemas.microsoft.com/office/powerpoint/2010/main" val="1431028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/>
    </mc:Choice>
    <mc:Fallback>
      <p:transition spd="slow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rc_mi" descr="https://www.devalken.com/fotos/2012_09_11/abov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710" y="581759"/>
            <a:ext cx="7586579" cy="5694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5253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/>
    </mc:Choice>
    <mc:Fallback>
      <p:transition spd="slow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26" name="Afbeelding 1" descr="http://www.devalken.com/fotos/2015_04_11/2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759" y="394007"/>
            <a:ext cx="9098481" cy="6069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2393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4000"/>
    </mc:Choice>
    <mc:Fallback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Afbeelding 6" descr="http://devalken.com/wordpress/wp-content/uploads/2019/11/IMG_17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7" y="552450"/>
            <a:ext cx="7667625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632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/>
    </mc:Choice>
    <mc:Fallback>
      <p:transition spd="slow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Afbeelding 7" descr="http://www.devalken.com/fotos/2012_08_27/contrac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202" y="681902"/>
            <a:ext cx="7325595" cy="5494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5579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/>
    </mc:Choice>
    <mc:Fallback>
      <p:transition spd="slow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devalken.com/fotos/2013_11_18/opening/opening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923" y="-23828"/>
            <a:ext cx="9772153" cy="6905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405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/>
    </mc:Choice>
    <mc:Fallback>
      <p:transition spd="slow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818075" y="2843392"/>
            <a:ext cx="10515600" cy="4351338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18434" name="Afbeelding 3" descr="Afbeelding kan het volgende bevatten: 9 mensen, lachende mens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670" y="481447"/>
            <a:ext cx="8842659" cy="5895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7653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/>
    </mc:Choice>
    <mc:Fallback>
      <p:transition spd="slow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166" y="225124"/>
            <a:ext cx="8543668" cy="6407751"/>
          </a:xfrm>
        </p:spPr>
      </p:pic>
    </p:spTree>
    <p:extLst>
      <p:ext uri="{BB962C8B-B14F-4D97-AF65-F5344CB8AC3E}">
        <p14:creationId xmlns:p14="http://schemas.microsoft.com/office/powerpoint/2010/main" val="2400465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/>
    </mc:Choice>
    <mc:Fallback>
      <p:transition spd="slow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24642"/>
          </a:xfrm>
        </p:spPr>
        <p:txBody>
          <a:bodyPr>
            <a:normAutofit fontScale="90000"/>
          </a:bodyPr>
          <a:lstStyle/>
          <a:p>
            <a:br>
              <a:rPr lang="nl-NL" sz="8000" dirty="0"/>
            </a:br>
            <a:br>
              <a:rPr lang="nl-NL" sz="8000" dirty="0"/>
            </a:br>
            <a:br>
              <a:rPr lang="nl-NL" sz="8000" dirty="0"/>
            </a:br>
            <a:br>
              <a:rPr lang="nl-NL" sz="8000" dirty="0"/>
            </a:br>
            <a:r>
              <a:rPr lang="nl-NL" sz="8000" b="1" dirty="0"/>
              <a:t>“Eigenlijk vind ik mezelf niet echt een voorzitter…”</a:t>
            </a:r>
            <a:br>
              <a:rPr lang="nl-NL" sz="8000" dirty="0"/>
            </a:br>
            <a:br>
              <a:rPr lang="nl-NL" sz="8000" dirty="0"/>
            </a:br>
            <a:r>
              <a:rPr lang="nl-NL" sz="8000" dirty="0"/>
              <a:t>aldus Frank zelf</a:t>
            </a:r>
            <a:br>
              <a:rPr lang="nl-NL" sz="8000" dirty="0"/>
            </a:br>
            <a:br>
              <a:rPr lang="nl-NL" sz="8000" dirty="0"/>
            </a:br>
            <a:br>
              <a:rPr lang="nl-NL" sz="8000" dirty="0"/>
            </a:br>
            <a:br>
              <a:rPr lang="nl-NL" sz="8000" dirty="0"/>
            </a:br>
            <a:endParaRPr lang="nl-NL" sz="8000" dirty="0"/>
          </a:p>
        </p:txBody>
      </p:sp>
      <p:pic>
        <p:nvPicPr>
          <p:cNvPr id="3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265" y="4934465"/>
            <a:ext cx="1430156" cy="1430156"/>
          </a:xfrm>
        </p:spPr>
      </p:pic>
    </p:spTree>
    <p:extLst>
      <p:ext uri="{BB962C8B-B14F-4D97-AF65-F5344CB8AC3E}">
        <p14:creationId xmlns:p14="http://schemas.microsoft.com/office/powerpoint/2010/main" val="4073635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/>
    </mc:Choice>
    <mc:Fallback>
      <p:transition spd="slow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devalken.com/fotos/2015_01_07/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904" y="425176"/>
            <a:ext cx="8010191" cy="60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9590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/>
    </mc:Choice>
    <mc:Fallback>
      <p:transition spd="slow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611" y="88958"/>
            <a:ext cx="8906778" cy="6680084"/>
          </a:xfrm>
        </p:spPr>
      </p:pic>
    </p:spTree>
    <p:extLst>
      <p:ext uri="{BB962C8B-B14F-4D97-AF65-F5344CB8AC3E}">
        <p14:creationId xmlns:p14="http://schemas.microsoft.com/office/powerpoint/2010/main" val="1188971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/>
    </mc:Choice>
    <mc:Fallback>
      <p:transition spd="slow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6140" y="961606"/>
            <a:ext cx="6579719" cy="4934788"/>
          </a:xfrm>
        </p:spPr>
      </p:pic>
    </p:spTree>
    <p:extLst>
      <p:ext uri="{BB962C8B-B14F-4D97-AF65-F5344CB8AC3E}">
        <p14:creationId xmlns:p14="http://schemas.microsoft.com/office/powerpoint/2010/main" val="4056179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/>
    </mc:Choice>
    <mc:Fallback>
      <p:transition spd="slow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24642"/>
          </a:xfrm>
        </p:spPr>
        <p:txBody>
          <a:bodyPr>
            <a:normAutofit fontScale="90000"/>
          </a:bodyPr>
          <a:lstStyle/>
          <a:p>
            <a:br>
              <a:rPr lang="nl-NL" sz="8000" dirty="0"/>
            </a:br>
            <a:br>
              <a:rPr lang="nl-NL" sz="8000" dirty="0"/>
            </a:br>
            <a:br>
              <a:rPr lang="nl-NL" sz="8000" dirty="0"/>
            </a:br>
            <a:br>
              <a:rPr lang="nl-NL" sz="8000" dirty="0"/>
            </a:br>
            <a:r>
              <a:rPr lang="nl-NL" sz="8000" dirty="0"/>
              <a:t>Als voetballer meer dan </a:t>
            </a:r>
            <a:r>
              <a:rPr lang="nl-NL" sz="8000" b="1" dirty="0"/>
              <a:t>1000</a:t>
            </a:r>
            <a:r>
              <a:rPr lang="nl-NL" sz="8000" dirty="0"/>
              <a:t> wedstrijden gespeeld in het Valkenshirt</a:t>
            </a:r>
            <a:br>
              <a:rPr lang="nl-NL" sz="8000" dirty="0"/>
            </a:br>
            <a:br>
              <a:rPr lang="nl-NL" sz="8000" dirty="0"/>
            </a:br>
            <a:br>
              <a:rPr lang="nl-NL" sz="8000" dirty="0"/>
            </a:br>
            <a:br>
              <a:rPr lang="nl-NL" sz="8000" dirty="0"/>
            </a:br>
            <a:endParaRPr lang="nl-NL" sz="8000" dirty="0"/>
          </a:p>
        </p:txBody>
      </p:sp>
      <p:pic>
        <p:nvPicPr>
          <p:cNvPr id="3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508" y="271848"/>
            <a:ext cx="1430156" cy="1430156"/>
          </a:xfrm>
        </p:spPr>
      </p:pic>
    </p:spTree>
    <p:extLst>
      <p:ext uri="{BB962C8B-B14F-4D97-AF65-F5344CB8AC3E}">
        <p14:creationId xmlns:p14="http://schemas.microsoft.com/office/powerpoint/2010/main" val="2027394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/>
    </mc:Choice>
    <mc:Fallback>
      <p:transition spd="slow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430325" y="2914953"/>
            <a:ext cx="10515600" cy="4351338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2050" name="Afbeelding 2" descr="http://www.devalken.com/fotos/2015_04_11/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396" y="222308"/>
            <a:ext cx="9613207" cy="641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6241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/>
    </mc:Choice>
    <mc:Fallback>
      <p:transition spd="slow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pic>
        <p:nvPicPr>
          <p:cNvPr id="9218" name="Afbeelding 8" descr="http://devalken.com/wordpress/wp-content/uploads/2019/06/e64cf99e-8eab-11e9-aada-0255c322e81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6993" y="666853"/>
            <a:ext cx="7365725" cy="5524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 descr="http://www.vr-maastricht.nl/wp-content/uploads/2017/10/pijl-300x300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97843" y="3044836"/>
            <a:ext cx="2857500" cy="28575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22893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/>
    </mc:Choice>
    <mc:Fallback>
      <p:transition spd="slow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Afbeelding 10" descr="http://www.devalken.com/fotos/2015_05_18/ve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3647" y="624038"/>
            <a:ext cx="7484705" cy="560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Afbeeldingsresultaat voor pijl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08218" y="769545"/>
            <a:ext cx="2400408" cy="24004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6132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/>
    </mc:Choice>
    <mc:Fallback>
      <p:transition spd="slow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9317" y="913765"/>
            <a:ext cx="10515600" cy="5224642"/>
          </a:xfrm>
        </p:spPr>
        <p:txBody>
          <a:bodyPr>
            <a:normAutofit fontScale="90000"/>
          </a:bodyPr>
          <a:lstStyle/>
          <a:p>
            <a:br>
              <a:rPr lang="nl-NL" sz="8000" dirty="0"/>
            </a:br>
            <a:br>
              <a:rPr lang="nl-NL" sz="8000" dirty="0"/>
            </a:br>
            <a:br>
              <a:rPr lang="nl-NL" sz="8000" dirty="0"/>
            </a:br>
            <a:br>
              <a:rPr lang="nl-NL" sz="8000" dirty="0"/>
            </a:br>
            <a:br>
              <a:rPr lang="nl-NL" sz="8000" dirty="0"/>
            </a:br>
            <a:br>
              <a:rPr lang="nl-NL" sz="8000" dirty="0"/>
            </a:br>
            <a:br>
              <a:rPr lang="nl-NL" sz="8000" dirty="0"/>
            </a:br>
            <a:r>
              <a:rPr lang="nl-NL" sz="6700" dirty="0"/>
              <a:t>Alle leden bedanken</a:t>
            </a:r>
            <a:br>
              <a:rPr lang="nl-NL" sz="6700" dirty="0"/>
            </a:br>
            <a:br>
              <a:rPr lang="nl-NL" sz="6700" dirty="0"/>
            </a:br>
            <a:r>
              <a:rPr lang="nl-NL" sz="6700" dirty="0"/>
              <a:t>Sandra, Simone en Myrthe </a:t>
            </a:r>
            <a:br>
              <a:rPr lang="nl-NL" sz="6700" dirty="0"/>
            </a:br>
            <a:br>
              <a:rPr lang="nl-NL" sz="6700" dirty="0"/>
            </a:br>
            <a:r>
              <a:rPr lang="nl-NL" sz="6700" dirty="0"/>
              <a:t>voor die vele Valkenuurtjes </a:t>
            </a:r>
            <a:br>
              <a:rPr lang="nl-NL" sz="6700" dirty="0"/>
            </a:br>
            <a:br>
              <a:rPr lang="nl-NL" sz="6700" dirty="0"/>
            </a:br>
            <a:r>
              <a:rPr lang="nl-NL" sz="6700" dirty="0"/>
              <a:t>dat Frank niet thuis was.</a:t>
            </a:r>
            <a:br>
              <a:rPr lang="nl-NL" sz="8000" dirty="0"/>
            </a:br>
            <a:br>
              <a:rPr lang="nl-NL" sz="8000" dirty="0"/>
            </a:br>
            <a:br>
              <a:rPr lang="nl-NL" sz="8000" dirty="0"/>
            </a:br>
            <a:br>
              <a:rPr lang="nl-NL" sz="8000" dirty="0"/>
            </a:br>
            <a:br>
              <a:rPr lang="nl-NL" sz="8000" dirty="0"/>
            </a:br>
            <a:br>
              <a:rPr lang="nl-NL" sz="8000" dirty="0"/>
            </a:br>
            <a:br>
              <a:rPr lang="nl-NL" sz="8000" dirty="0"/>
            </a:br>
            <a:endParaRPr lang="nl-NL" sz="8000" dirty="0"/>
          </a:p>
        </p:txBody>
      </p:sp>
      <p:pic>
        <p:nvPicPr>
          <p:cNvPr id="3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508" y="271848"/>
            <a:ext cx="1430156" cy="1430156"/>
          </a:xfrm>
        </p:spPr>
      </p:pic>
    </p:spTree>
    <p:extLst>
      <p:ext uri="{BB962C8B-B14F-4D97-AF65-F5344CB8AC3E}">
        <p14:creationId xmlns:p14="http://schemas.microsoft.com/office/powerpoint/2010/main" val="1971106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/>
    </mc:Choice>
    <mc:Fallback>
      <p:transition spd="slow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devalken.com/fotos/2015_01_07/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464" y="65596"/>
            <a:ext cx="8969072" cy="672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5199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/>
    </mc:Choice>
    <mc:Fallback>
      <p:transition spd="slow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1" descr="Afbeelding kan het volgende bevatten: 3 mensen, lachende mense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478" y="330152"/>
            <a:ext cx="8259044" cy="6197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8222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/>
    </mc:Choice>
    <mc:Fallback>
      <p:transition spd="slow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24642"/>
          </a:xfrm>
        </p:spPr>
        <p:txBody>
          <a:bodyPr>
            <a:normAutofit fontScale="90000"/>
          </a:bodyPr>
          <a:lstStyle/>
          <a:p>
            <a:br>
              <a:rPr lang="nl-NL" sz="8000" dirty="0"/>
            </a:br>
            <a:br>
              <a:rPr lang="nl-NL" sz="8000" dirty="0"/>
            </a:br>
            <a:br>
              <a:rPr lang="nl-NL" sz="8000" dirty="0"/>
            </a:br>
            <a:br>
              <a:rPr lang="nl-NL" sz="8000" dirty="0"/>
            </a:br>
            <a:br>
              <a:rPr lang="nl-NL" sz="8000" dirty="0"/>
            </a:br>
            <a:br>
              <a:rPr lang="nl-NL" sz="8000" dirty="0"/>
            </a:br>
            <a:br>
              <a:rPr lang="nl-NL" sz="8000" dirty="0"/>
            </a:br>
            <a:r>
              <a:rPr lang="nl-NL" sz="8000" b="1" dirty="0"/>
              <a:t>“Even een kort vraagje…”</a:t>
            </a:r>
            <a:br>
              <a:rPr lang="nl-NL" sz="8000" b="1" dirty="0"/>
            </a:br>
            <a:br>
              <a:rPr lang="nl-NL" sz="8000" dirty="0"/>
            </a:br>
            <a:r>
              <a:rPr lang="nl-NL" sz="8000" dirty="0"/>
              <a:t>Dan weet je bij Frank dat het even gaat duren</a:t>
            </a:r>
            <a:br>
              <a:rPr lang="nl-NL" sz="8000" dirty="0"/>
            </a:br>
            <a:br>
              <a:rPr lang="nl-NL" sz="8000" dirty="0"/>
            </a:br>
            <a:br>
              <a:rPr lang="nl-NL" sz="8000" dirty="0"/>
            </a:br>
            <a:br>
              <a:rPr lang="nl-NL" sz="8000" dirty="0"/>
            </a:br>
            <a:br>
              <a:rPr lang="nl-NL" sz="8000" dirty="0"/>
            </a:br>
            <a:br>
              <a:rPr lang="nl-NL" sz="8000" dirty="0"/>
            </a:br>
            <a:br>
              <a:rPr lang="nl-NL" sz="8000" dirty="0"/>
            </a:br>
            <a:br>
              <a:rPr lang="nl-NL" sz="8000" dirty="0"/>
            </a:br>
            <a:endParaRPr lang="nl-NL" sz="8000" dirty="0"/>
          </a:p>
        </p:txBody>
      </p:sp>
      <p:pic>
        <p:nvPicPr>
          <p:cNvPr id="3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406" y="337750"/>
            <a:ext cx="1430156" cy="1430156"/>
          </a:xfrm>
        </p:spPr>
      </p:pic>
    </p:spTree>
    <p:extLst>
      <p:ext uri="{BB962C8B-B14F-4D97-AF65-F5344CB8AC3E}">
        <p14:creationId xmlns:p14="http://schemas.microsoft.com/office/powerpoint/2010/main" val="3862241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/>
    </mc:Choice>
    <mc:Fallback>
      <p:transition spd="slow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Afbeelding 18" descr="https://www.devalken.com/fotos/2016_03_14/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608" y="463956"/>
            <a:ext cx="7906784" cy="593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8130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/>
    </mc:Choice>
    <mc:Fallback>
      <p:transition spd="slow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231" y="986231"/>
            <a:ext cx="4885537" cy="4885537"/>
          </a:xfrm>
        </p:spPr>
      </p:pic>
    </p:spTree>
    <p:extLst>
      <p:ext uri="{BB962C8B-B14F-4D97-AF65-F5344CB8AC3E}">
        <p14:creationId xmlns:p14="http://schemas.microsoft.com/office/powerpoint/2010/main" val="803396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/>
    </mc:Choice>
    <mc:Fallback>
      <p:transition spd="slow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010" y="493381"/>
            <a:ext cx="9393980" cy="5871238"/>
          </a:xfrm>
        </p:spPr>
      </p:pic>
    </p:spTree>
    <p:extLst>
      <p:ext uri="{BB962C8B-B14F-4D97-AF65-F5344CB8AC3E}">
        <p14:creationId xmlns:p14="http://schemas.microsoft.com/office/powerpoint/2010/main" val="3236622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/>
    </mc:Choice>
    <mc:Fallback>
      <p:transition spd="slow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513" y="393834"/>
            <a:ext cx="8100974" cy="6070331"/>
          </a:xfrm>
        </p:spPr>
      </p:pic>
    </p:spTree>
    <p:extLst>
      <p:ext uri="{BB962C8B-B14F-4D97-AF65-F5344CB8AC3E}">
        <p14:creationId xmlns:p14="http://schemas.microsoft.com/office/powerpoint/2010/main" val="81293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/>
    </mc:Choice>
    <mc:Fallback>
      <p:transition spd="slow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24642"/>
          </a:xfrm>
        </p:spPr>
        <p:txBody>
          <a:bodyPr>
            <a:normAutofit fontScale="90000"/>
          </a:bodyPr>
          <a:lstStyle/>
          <a:p>
            <a:r>
              <a:rPr lang="nl-NL" sz="8000" b="1" dirty="0"/>
              <a:t>De man met </a:t>
            </a:r>
            <a:br>
              <a:rPr lang="nl-NL" sz="8000" b="1" dirty="0"/>
            </a:br>
            <a:r>
              <a:rPr lang="nl-NL" sz="8000" b="1" dirty="0" err="1">
                <a:solidFill>
                  <a:srgbClr val="FF0000"/>
                </a:solidFill>
              </a:rPr>
              <a:t>rood</a:t>
            </a:r>
            <a:r>
              <a:rPr lang="nl-NL" sz="8000" b="1" dirty="0" err="1">
                <a:solidFill>
                  <a:srgbClr val="00B050"/>
                </a:solidFill>
              </a:rPr>
              <a:t>-groene</a:t>
            </a:r>
            <a:r>
              <a:rPr lang="nl-NL" sz="8000" b="1" dirty="0"/>
              <a:t> bloedlichaampjes</a:t>
            </a:r>
            <a:br>
              <a:rPr lang="nl-NL" sz="8000" dirty="0"/>
            </a:br>
            <a:br>
              <a:rPr lang="nl-NL" sz="8000" dirty="0"/>
            </a:br>
            <a:r>
              <a:rPr lang="nl-NL" sz="8000" dirty="0"/>
              <a:t>aldus zijn vrouw Sandra</a:t>
            </a:r>
          </a:p>
        </p:txBody>
      </p:sp>
      <p:pic>
        <p:nvPicPr>
          <p:cNvPr id="3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941" y="378940"/>
            <a:ext cx="1430156" cy="1430156"/>
          </a:xfrm>
        </p:spPr>
      </p:pic>
    </p:spTree>
    <p:extLst>
      <p:ext uri="{BB962C8B-B14F-4D97-AF65-F5344CB8AC3E}">
        <p14:creationId xmlns:p14="http://schemas.microsoft.com/office/powerpoint/2010/main" val="1668951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/>
    </mc:Choice>
    <mc:Fallback>
      <p:transition spd="slow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24642"/>
          </a:xfrm>
        </p:spPr>
        <p:txBody>
          <a:bodyPr>
            <a:normAutofit fontScale="90000"/>
          </a:bodyPr>
          <a:lstStyle/>
          <a:p>
            <a:br>
              <a:rPr lang="nl-NL" sz="8000" dirty="0"/>
            </a:br>
            <a:br>
              <a:rPr lang="nl-NL" sz="8000" dirty="0"/>
            </a:br>
            <a:br>
              <a:rPr lang="nl-NL" sz="8000" dirty="0"/>
            </a:br>
            <a:br>
              <a:rPr lang="nl-NL" sz="8000" dirty="0"/>
            </a:br>
            <a:r>
              <a:rPr lang="nl-NL" sz="10700" dirty="0"/>
              <a:t>Het grootste </a:t>
            </a:r>
            <a:br>
              <a:rPr lang="nl-NL" sz="10700" dirty="0"/>
            </a:br>
            <a:r>
              <a:rPr lang="nl-NL" sz="10700" i="1" dirty="0"/>
              <a:t>‘oudwijf’</a:t>
            </a:r>
            <a:br>
              <a:rPr lang="nl-NL" sz="10700" dirty="0"/>
            </a:br>
            <a:r>
              <a:rPr lang="nl-NL" sz="10700" dirty="0"/>
              <a:t>van de club</a:t>
            </a:r>
            <a:br>
              <a:rPr lang="nl-NL" sz="10700" dirty="0"/>
            </a:br>
            <a:br>
              <a:rPr lang="nl-NL" sz="10700" dirty="0"/>
            </a:br>
            <a:br>
              <a:rPr lang="nl-NL" sz="8000" dirty="0"/>
            </a:br>
            <a:endParaRPr lang="nl-NL" sz="8000" dirty="0"/>
          </a:p>
        </p:txBody>
      </p:sp>
      <p:pic>
        <p:nvPicPr>
          <p:cNvPr id="3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508" y="271848"/>
            <a:ext cx="1430156" cy="1430156"/>
          </a:xfrm>
        </p:spPr>
      </p:pic>
    </p:spTree>
    <p:extLst>
      <p:ext uri="{BB962C8B-B14F-4D97-AF65-F5344CB8AC3E}">
        <p14:creationId xmlns:p14="http://schemas.microsoft.com/office/powerpoint/2010/main" val="2023399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/>
    </mc:Choice>
    <mc:Fallback>
      <p:transition spd="slow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Afbeelding 11" descr="http://www.devalken.com/fotos/2011_04_07/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772" y="688590"/>
            <a:ext cx="8198456" cy="5480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http://www.vr-maastricht.nl/wp-content/uploads/2017/10/pijl-300x300.pn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7713" y="3060080"/>
            <a:ext cx="1530036" cy="15300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11854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/>
    </mc:Choice>
    <mc:Fallback>
      <p:transition spd="slow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974" y="491593"/>
            <a:ext cx="7840052" cy="5874813"/>
          </a:xfrm>
        </p:spPr>
      </p:pic>
    </p:spTree>
    <p:extLst>
      <p:ext uri="{BB962C8B-B14F-4D97-AF65-F5344CB8AC3E}">
        <p14:creationId xmlns:p14="http://schemas.microsoft.com/office/powerpoint/2010/main" val="3992540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/>
    </mc:Choice>
    <mc:Fallback>
      <p:transition spd="slow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24642"/>
          </a:xfrm>
        </p:spPr>
        <p:txBody>
          <a:bodyPr>
            <a:normAutofit fontScale="90000"/>
          </a:bodyPr>
          <a:lstStyle/>
          <a:p>
            <a:br>
              <a:rPr lang="nl-NL" sz="8000" dirty="0"/>
            </a:br>
            <a:br>
              <a:rPr lang="nl-NL" sz="8000" dirty="0"/>
            </a:br>
            <a:br>
              <a:rPr lang="nl-NL" sz="8000" dirty="0"/>
            </a:br>
            <a:br>
              <a:rPr lang="nl-NL" sz="8000" dirty="0"/>
            </a:br>
            <a:br>
              <a:rPr lang="nl-NL" sz="8000" dirty="0"/>
            </a:br>
            <a:r>
              <a:rPr lang="nl-NL" sz="8000" dirty="0"/>
              <a:t>Loyaal</a:t>
            </a:r>
            <a:br>
              <a:rPr lang="nl-NL" sz="8000" dirty="0"/>
            </a:br>
            <a:br>
              <a:rPr lang="nl-NL" sz="8000" dirty="0"/>
            </a:br>
            <a:r>
              <a:rPr lang="nl-NL" sz="8000" dirty="0"/>
              <a:t>Betrouwbaar</a:t>
            </a:r>
            <a:br>
              <a:rPr lang="nl-NL" sz="8000" dirty="0"/>
            </a:br>
            <a:br>
              <a:rPr lang="nl-NL" sz="8000" dirty="0"/>
            </a:br>
            <a:r>
              <a:rPr lang="nl-NL" sz="8000" dirty="0"/>
              <a:t>Behulpzaam</a:t>
            </a:r>
            <a:br>
              <a:rPr lang="nl-NL" sz="8000" dirty="0"/>
            </a:br>
            <a:br>
              <a:rPr lang="nl-NL" sz="8000" dirty="0"/>
            </a:br>
            <a:br>
              <a:rPr lang="nl-NL" sz="8000" dirty="0"/>
            </a:br>
            <a:br>
              <a:rPr lang="nl-NL" sz="8000" dirty="0"/>
            </a:br>
            <a:br>
              <a:rPr lang="nl-NL" sz="8000" dirty="0"/>
            </a:br>
            <a:endParaRPr lang="nl-NL" sz="8000" dirty="0"/>
          </a:p>
        </p:txBody>
      </p:sp>
      <p:pic>
        <p:nvPicPr>
          <p:cNvPr id="3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508" y="271848"/>
            <a:ext cx="1430156" cy="1430156"/>
          </a:xfrm>
        </p:spPr>
      </p:pic>
    </p:spTree>
    <p:extLst>
      <p:ext uri="{BB962C8B-B14F-4D97-AF65-F5344CB8AC3E}">
        <p14:creationId xmlns:p14="http://schemas.microsoft.com/office/powerpoint/2010/main" val="2105978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/>
    </mc:Choice>
    <mc:Fallback>
      <p:transition spd="slow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62" y="425128"/>
            <a:ext cx="9029676" cy="6007744"/>
          </a:xfrm>
        </p:spPr>
      </p:pic>
    </p:spTree>
    <p:extLst>
      <p:ext uri="{BB962C8B-B14F-4D97-AF65-F5344CB8AC3E}">
        <p14:creationId xmlns:p14="http://schemas.microsoft.com/office/powerpoint/2010/main" val="1527437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/>
    </mc:Choice>
    <mc:Fallback>
      <p:transition spd="slow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Afbeelding 2" descr="Afbeelding kan het volgende bevatten: 3 mensen, lachende mense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33" y="350649"/>
            <a:ext cx="8208934" cy="6156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376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/>
    </mc:Choice>
    <mc:Fallback>
      <p:transition spd="slow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24642"/>
          </a:xfrm>
        </p:spPr>
        <p:txBody>
          <a:bodyPr>
            <a:normAutofit fontScale="90000"/>
          </a:bodyPr>
          <a:lstStyle/>
          <a:p>
            <a:pPr algn="ctr"/>
            <a:br>
              <a:rPr lang="nl-NL" sz="8000" dirty="0"/>
            </a:br>
            <a:br>
              <a:rPr lang="nl-NL" sz="8000" dirty="0"/>
            </a:br>
            <a:br>
              <a:rPr lang="nl-NL" sz="8000" dirty="0"/>
            </a:br>
            <a:r>
              <a:rPr lang="nl-NL" sz="8000" dirty="0"/>
              <a:t>    </a:t>
            </a:r>
            <a:br>
              <a:rPr lang="nl-NL" sz="8000" dirty="0"/>
            </a:br>
            <a:br>
              <a:rPr lang="nl-NL" sz="8000" dirty="0"/>
            </a:br>
            <a:br>
              <a:rPr lang="nl-NL" sz="8000" dirty="0"/>
            </a:br>
            <a:r>
              <a:rPr lang="nl-NL" sz="22200" dirty="0"/>
              <a:t>ERELID !</a:t>
            </a:r>
            <a:br>
              <a:rPr lang="nl-NL" sz="8000" dirty="0"/>
            </a:br>
            <a:br>
              <a:rPr lang="nl-NL" sz="8000" dirty="0"/>
            </a:br>
            <a:br>
              <a:rPr lang="nl-NL" sz="8000" dirty="0"/>
            </a:br>
            <a:br>
              <a:rPr lang="nl-NL" sz="8000" dirty="0"/>
            </a:br>
            <a:br>
              <a:rPr lang="nl-NL" sz="8000" dirty="0"/>
            </a:br>
            <a:br>
              <a:rPr lang="nl-NL" sz="8000" dirty="0"/>
            </a:br>
            <a:endParaRPr lang="nl-NL" sz="8000" dirty="0"/>
          </a:p>
        </p:txBody>
      </p:sp>
      <p:pic>
        <p:nvPicPr>
          <p:cNvPr id="3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508" y="271848"/>
            <a:ext cx="1430156" cy="1430156"/>
          </a:xfrm>
        </p:spPr>
      </p:pic>
    </p:spTree>
    <p:extLst>
      <p:ext uri="{BB962C8B-B14F-4D97-AF65-F5344CB8AC3E}">
        <p14:creationId xmlns:p14="http://schemas.microsoft.com/office/powerpoint/2010/main" val="2810376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/>
    </mc:Choice>
    <mc:Fallback>
      <p:transition spd="slow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9" descr="http://devalken.com/wordpress/wp-content/uploads/2019/06/9b8ba510-bf16-4f43-b5ee-4ced4f6b7fce-768x10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097" y="103038"/>
            <a:ext cx="4981805" cy="6651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6586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/>
    </mc:Choice>
    <mc:Fallback>
      <p:transition spd="slow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226580"/>
            <a:ext cx="10515600" cy="1325563"/>
          </a:xfrm>
        </p:spPr>
        <p:txBody>
          <a:bodyPr>
            <a:noAutofit/>
          </a:bodyPr>
          <a:lstStyle/>
          <a:p>
            <a:pPr algn="ctr"/>
            <a:br>
              <a:rPr lang="nl-NL" sz="9600" b="1" dirty="0"/>
            </a:br>
            <a:br>
              <a:rPr lang="nl-NL" sz="9600" b="1" dirty="0"/>
            </a:br>
            <a:r>
              <a:rPr lang="nl-NL" sz="9600" b="1" dirty="0"/>
              <a:t>Bedankt Frank!</a:t>
            </a:r>
            <a:br>
              <a:rPr lang="nl-NL" sz="9600" b="1" dirty="0"/>
            </a:br>
            <a:br>
              <a:rPr lang="nl-NL" sz="9600" b="1" dirty="0"/>
            </a:br>
            <a:endParaRPr lang="nl-NL" sz="9600" b="1" dirty="0"/>
          </a:p>
        </p:txBody>
      </p:sp>
      <p:pic>
        <p:nvPicPr>
          <p:cNvPr id="5" name="Tijdelijke aanduiding voor inhou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10" y="5096651"/>
            <a:ext cx="1430156" cy="1430156"/>
          </a:xfrm>
          <a:prstGeom prst="rect">
            <a:avLst/>
          </a:prstGeom>
        </p:spPr>
      </p:pic>
      <p:pic>
        <p:nvPicPr>
          <p:cNvPr id="6" name="Afbeelding 1" descr="http://www.devalken.com/fotos/2015_04_11/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54" y="1460623"/>
            <a:ext cx="7142492" cy="4842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6854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inhoud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520" y="3002153"/>
            <a:ext cx="7021484" cy="5874642"/>
          </a:xfr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5475412" y="302150"/>
            <a:ext cx="13843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12696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800" b="1" i="0" u="none" strike="noStrike" cap="none" normalizeH="0" baseline="0">
                <a:ln>
                  <a:noFill/>
                </a:ln>
                <a:solidFill>
                  <a:srgbClr val="1D1D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  </a:t>
            </a:r>
            <a:r>
              <a:rPr kumimoji="0" lang="nl-NL" altLang="nl-NL" sz="13000" b="1" i="0" u="none" strike="noStrike" cap="none" normalizeH="0" baseline="0">
                <a:ln>
                  <a:noFill/>
                </a:ln>
                <a:solidFill>
                  <a:srgbClr val="1D1D29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nl-NL" altLang="nl-NL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500" b="1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cs typeface="Arial" panose="020B0604020202020204" pitchFamily="34" charset="0"/>
              </a:rPr>
              <a:t>Sporttas met onderbak</a:t>
            </a:r>
            <a:r>
              <a:rPr kumimoji="0" lang="nl-NL" altLang="nl-NL" sz="15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Verdana" panose="020B0604030504040204" pitchFamily="34" charset="0"/>
                <a:cs typeface="Arial" panose="020B0604020202020204" pitchFamily="34" charset="0"/>
              </a:rPr>
              <a:t> </a:t>
            </a:r>
            <a:endParaRPr kumimoji="0" lang="nl-NL" altLang="nl-NL" sz="10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800" b="1" i="0" u="none" strike="noStrike" cap="none" normalizeH="0" baseline="0">
              <a:ln>
                <a:noFill/>
              </a:ln>
              <a:solidFill>
                <a:srgbClr val="1D1D29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1562" y="3021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500" b="1" i="0" u="none" strike="noStrike" cap="none" normalizeH="0" baseline="0">
                <a:ln>
                  <a:noFill/>
                </a:ln>
                <a:solidFill>
                  <a:srgbClr val="1D1D29"/>
                </a:solidFill>
                <a:effectLst/>
                <a:latin typeface="Verdana" panose="020B0604030504040204" pitchFamily="34" charset="0"/>
              </a:rPr>
              <a:t>€32.50 </a:t>
            </a:r>
            <a:endParaRPr kumimoji="0" lang="nl-NL" altLang="nl-NL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195" name="Picture 3" descr="http://www.devalken.muta.nl/previews/2014/5/26/media_243_61116_w218_h218_crop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095" y="696856"/>
            <a:ext cx="4568687" cy="456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5553240" y="699246"/>
            <a:ext cx="24370384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nl-NL" sz="1500" b="1" i="0" u="none" strike="noStrike" cap="none" normalizeH="0" baseline="0">
                <a:ln>
                  <a:noFill/>
                </a:ln>
                <a:solidFill>
                  <a:srgbClr val="1D1D29"/>
                </a:solidFill>
                <a:effectLst/>
                <a:latin typeface="Verdana" panose="020B0604030504040204" pitchFamily="34" charset="0"/>
              </a:rPr>
              <a:t>€28.50 </a:t>
            </a:r>
            <a:endParaRPr kumimoji="0" lang="nl-NL" altLang="nl-NL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alt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198" name="Picture 6" descr="http://www.devalken.muta.nl/previews/2017/10/13/media_243_97640_w218_h218_crop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221" y="406956"/>
            <a:ext cx="4150581" cy="415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ijdelijke aanduiding voor inhoud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013" cy="130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/>
    </mc:Choice>
    <mc:Fallback>
      <p:transition spd="slow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Afbeelding 2" descr="http://www.devalken.com/fotos/2015_01_07/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848" y="211280"/>
            <a:ext cx="4828304" cy="643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1407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/>
    </mc:Choice>
    <mc:Fallback>
      <p:transition spd="slow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96" y="515187"/>
            <a:ext cx="8714207" cy="5827626"/>
          </a:xfrm>
        </p:spPr>
      </p:pic>
    </p:spTree>
    <p:extLst>
      <p:ext uri="{BB962C8B-B14F-4D97-AF65-F5344CB8AC3E}">
        <p14:creationId xmlns:p14="http://schemas.microsoft.com/office/powerpoint/2010/main" val="2108805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/>
    </mc:Choice>
    <mc:Fallback>
      <p:transition spd="slow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224642"/>
          </a:xfrm>
        </p:spPr>
        <p:txBody>
          <a:bodyPr>
            <a:normAutofit fontScale="90000"/>
          </a:bodyPr>
          <a:lstStyle/>
          <a:p>
            <a:br>
              <a:rPr lang="nl-NL" sz="8000" dirty="0"/>
            </a:br>
            <a:br>
              <a:rPr lang="nl-NL" sz="8000" dirty="0"/>
            </a:br>
            <a:r>
              <a:rPr lang="nl-NL" sz="8000" dirty="0"/>
              <a:t>Géén Trios, maar wél:</a:t>
            </a:r>
            <a:br>
              <a:rPr lang="nl-NL" sz="8000" dirty="0"/>
            </a:br>
            <a:br>
              <a:rPr lang="nl-NL" sz="8000" dirty="0"/>
            </a:br>
            <a:r>
              <a:rPr lang="nl-NL" sz="8000" dirty="0"/>
              <a:t>clubgebouw</a:t>
            </a:r>
            <a:br>
              <a:rPr lang="nl-NL" sz="8000" dirty="0"/>
            </a:br>
            <a:r>
              <a:rPr lang="nl-NL" sz="8000" dirty="0"/>
              <a:t>     handbalveld</a:t>
            </a:r>
            <a:br>
              <a:rPr lang="nl-NL" sz="8000" dirty="0"/>
            </a:br>
            <a:r>
              <a:rPr lang="nl-NL" sz="8000" dirty="0"/>
              <a:t>        prima bestuur</a:t>
            </a:r>
            <a:br>
              <a:rPr lang="nl-NL" sz="8000" dirty="0"/>
            </a:br>
            <a:r>
              <a:rPr lang="nl-NL" sz="8000" dirty="0"/>
              <a:t>            top vereniging</a:t>
            </a:r>
            <a:br>
              <a:rPr lang="nl-NL" sz="8000" dirty="0"/>
            </a:br>
            <a:endParaRPr lang="nl-NL" sz="8000" dirty="0"/>
          </a:p>
        </p:txBody>
      </p:sp>
      <p:pic>
        <p:nvPicPr>
          <p:cNvPr id="3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508" y="271848"/>
            <a:ext cx="1430156" cy="1430156"/>
          </a:xfrm>
        </p:spPr>
      </p:pic>
    </p:spTree>
    <p:extLst>
      <p:ext uri="{BB962C8B-B14F-4D97-AF65-F5344CB8AC3E}">
        <p14:creationId xmlns:p14="http://schemas.microsoft.com/office/powerpoint/2010/main" val="4010243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/>
    </mc:Choice>
    <mc:Fallback>
      <p:transition spd="slow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152030" y="2684366"/>
            <a:ext cx="10515600" cy="4351338"/>
          </a:xfrm>
        </p:spPr>
        <p:txBody>
          <a:bodyPr/>
          <a:lstStyle/>
          <a:p>
            <a:endParaRPr lang="nl-NL" dirty="0"/>
          </a:p>
        </p:txBody>
      </p:sp>
      <p:pic>
        <p:nvPicPr>
          <p:cNvPr id="5122" name="Afbeelding 3" descr="http://devalken.com/wordpress/wp-content/uploads/2019/11/IMG_17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537" y="652462"/>
            <a:ext cx="7400925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8992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4000"/>
    </mc:Choice>
    <mc:Fallback>
      <p:transition spd="slow" advTm="4000"/>
    </mc:Fallback>
  </mc:AlternateContent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</TotalTime>
  <Words>293</Words>
  <Application>Microsoft Office PowerPoint</Application>
  <PresentationFormat>Widescreen</PresentationFormat>
  <Paragraphs>18</Paragraphs>
  <Slides>48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Calibri</vt:lpstr>
      <vt:lpstr>Calibri Light</vt:lpstr>
      <vt:lpstr>Verdana</vt:lpstr>
      <vt:lpstr>Kantoorthema</vt:lpstr>
      <vt:lpstr>BEDANKT FRANK!  Van ‘ad interim’ in 2003 tot 16 jaar voorzitter van De Valken in 2019!!!</vt:lpstr>
      <vt:lpstr>PowerPoint Presentation</vt:lpstr>
      <vt:lpstr>PowerPoint Presentation</vt:lpstr>
      <vt:lpstr>De man met  rood-groene bloedlichaampjes  aldus zijn vrouw Sandra</vt:lpstr>
      <vt:lpstr>PowerPoint Presentation</vt:lpstr>
      <vt:lpstr>PowerPoint Presentation</vt:lpstr>
      <vt:lpstr>PowerPoint Presentation</vt:lpstr>
      <vt:lpstr>  Géén Trios, maar wél:  clubgebouw      handbalveld         prima bestuur             top vereniging </vt:lpstr>
      <vt:lpstr>PowerPoint Presentation</vt:lpstr>
      <vt:lpstr>PowerPoint Presentation</vt:lpstr>
      <vt:lpstr>PowerPoint Presentation</vt:lpstr>
      <vt:lpstr>  Altijd paraat Primus inter pares Sterke communicatie Mensgericht  </vt:lpstr>
      <vt:lpstr>PowerPoint Presentation</vt:lpstr>
      <vt:lpstr>PowerPoint Presentation</vt:lpstr>
      <vt:lpstr>  “Nou vooruit, even  een klein poppenpilsje,  op deze belangrijke dag voor De Valken…”  </vt:lpstr>
      <vt:lpstr>PowerPoint Presentation</vt:lpstr>
      <vt:lpstr>PowerPoint Presentation</vt:lpstr>
      <vt:lpstr>   Financieel een topper  Gezelligheid voorop  Valkenman in hart en nieren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“Eigenlijk vind ik mezelf niet echt een voorzitter…”  aldus Frank zelf    </vt:lpstr>
      <vt:lpstr>PowerPoint Presentation</vt:lpstr>
      <vt:lpstr>PowerPoint Presentation</vt:lpstr>
      <vt:lpstr>PowerPoint Presentation</vt:lpstr>
      <vt:lpstr>    Als voetballer meer dan 1000 wedstrijden gespeeld in het Valkenshirt    </vt:lpstr>
      <vt:lpstr>PowerPoint Presentation</vt:lpstr>
      <vt:lpstr>PowerPoint Presentation</vt:lpstr>
      <vt:lpstr>       Alle leden bedanken  Sandra, Simone en Myrthe   voor die vele Valkenuurtjes   dat Frank niet thuis was.       </vt:lpstr>
      <vt:lpstr>PowerPoint Presentation</vt:lpstr>
      <vt:lpstr>PowerPoint Presentation</vt:lpstr>
      <vt:lpstr>       “Even een kort vraagje…”  Dan weet je bij Frank dat het even gaat duren        </vt:lpstr>
      <vt:lpstr>PowerPoint Presentation</vt:lpstr>
      <vt:lpstr>PowerPoint Presentation</vt:lpstr>
      <vt:lpstr>PowerPoint Presentation</vt:lpstr>
      <vt:lpstr>PowerPoint Presentation</vt:lpstr>
      <vt:lpstr>    Het grootste  ‘oudwijf’ van de club   </vt:lpstr>
      <vt:lpstr>PowerPoint Presentation</vt:lpstr>
      <vt:lpstr>PowerPoint Presentation</vt:lpstr>
      <vt:lpstr>     Loyaal  Betrouwbaar  Behulpzaam     </vt:lpstr>
      <vt:lpstr>PowerPoint Presentation</vt:lpstr>
      <vt:lpstr>PowerPoint Presentation</vt:lpstr>
      <vt:lpstr>          ERELID !      </vt:lpstr>
      <vt:lpstr>PowerPoint Presentation</vt:lpstr>
      <vt:lpstr>  Bedankt Frank!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Ron Laan</dc:creator>
  <cp:lastModifiedBy>Ronald Laan</cp:lastModifiedBy>
  <cp:revision>41</cp:revision>
  <dcterms:created xsi:type="dcterms:W3CDTF">2019-12-23T11:08:23Z</dcterms:created>
  <dcterms:modified xsi:type="dcterms:W3CDTF">2020-01-03T18:52:38Z</dcterms:modified>
</cp:coreProperties>
</file>